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8A2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66" d="100"/>
          <a:sy n="66" d="100"/>
        </p:scale>
        <p:origin x="60" y="6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8/15/2015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05403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8/15/2015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26997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8/15/2015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055171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8/15/2015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73126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8/15/2015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456552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8/15/2015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476104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8/15/2015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361935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8/15/2015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89013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8/15/2015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328070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t>8/15/2015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52340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8/15/2015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24315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8/15/2015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68129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8/15/2015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00398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8/15/2015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273864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8/15/2015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54588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8/15/2015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91514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6DFF08F-DC6B-4601-B491-B0F83F6DD2DA}" type="datetimeFigureOut">
              <a:rPr lang="en-US" smtClean="0"/>
              <a:pPr/>
              <a:t>8/15/2015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7857891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507999"/>
            <a:ext cx="11037194" cy="5778321"/>
          </a:xfrm>
        </p:spPr>
        <p:txBody>
          <a:bodyPr>
            <a:normAutofit fontScale="90000"/>
          </a:bodyPr>
          <a:lstStyle/>
          <a:p>
            <a:pPr algn="ctr"/>
            <a:r>
              <a:rPr lang="en-AU" sz="4800" dirty="0" smtClean="0"/>
              <a:t>Facilitating</a:t>
            </a:r>
            <a:r>
              <a:rPr lang="en-AU" sz="5300" dirty="0" smtClean="0"/>
              <a:t> conversations about</a:t>
            </a:r>
            <a:r>
              <a:rPr lang="en-AU" sz="7200" dirty="0" smtClean="0"/>
              <a:t/>
            </a:r>
            <a:br>
              <a:rPr lang="en-AU" sz="7200" dirty="0" smtClean="0"/>
            </a:br>
            <a:r>
              <a:rPr lang="en-AU" sz="7200" dirty="0" smtClean="0"/>
              <a:t/>
            </a:r>
            <a:br>
              <a:rPr lang="en-AU" sz="7200" dirty="0" smtClean="0"/>
            </a:br>
            <a:r>
              <a:rPr lang="en-AU" sz="7200" dirty="0" smtClean="0"/>
              <a:t>Stages in a Couple </a:t>
            </a:r>
            <a:r>
              <a:rPr lang="en-AU" sz="7200" dirty="0" smtClean="0"/>
              <a:t>R</a:t>
            </a:r>
            <a:r>
              <a:rPr lang="en-AU" sz="7200" dirty="0" smtClean="0"/>
              <a:t>elationship </a:t>
            </a:r>
            <a:br>
              <a:rPr lang="en-AU" sz="7200" dirty="0" smtClean="0"/>
            </a:br>
            <a:r>
              <a:rPr lang="en-AU" sz="7200" dirty="0" smtClean="0"/>
              <a:t/>
            </a:r>
            <a:br>
              <a:rPr lang="en-AU" sz="7200" dirty="0" smtClean="0"/>
            </a:br>
            <a:r>
              <a:rPr lang="en-AU" sz="4800" dirty="0" smtClean="0"/>
              <a:t>Presented by:  Serena Griggs</a:t>
            </a:r>
            <a:endParaRPr lang="en-AU" sz="4800" dirty="0"/>
          </a:p>
        </p:txBody>
      </p:sp>
    </p:spTree>
    <p:extLst>
      <p:ext uri="{BB962C8B-B14F-4D97-AF65-F5344CB8AC3E}">
        <p14:creationId xmlns:p14="http://schemas.microsoft.com/office/powerpoint/2010/main" val="3984941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000" y="571500"/>
            <a:ext cx="10947400" cy="5715000"/>
          </a:xfrm>
        </p:spPr>
        <p:txBody>
          <a:bodyPr/>
          <a:lstStyle/>
          <a:p>
            <a:r>
              <a:rPr lang="en-AU" b="1" dirty="0" smtClean="0">
                <a:solidFill>
                  <a:schemeClr val="tx1"/>
                </a:solidFill>
              </a:rPr>
              <a:t>It seems that many people believe that </a:t>
            </a:r>
            <a:r>
              <a:rPr lang="en-AU" b="1" dirty="0" smtClean="0">
                <a:solidFill>
                  <a:schemeClr val="tx1"/>
                </a:solidFill>
              </a:rPr>
              <a:t/>
            </a:r>
            <a:br>
              <a:rPr lang="en-AU" b="1" dirty="0" smtClean="0">
                <a:solidFill>
                  <a:schemeClr val="tx1"/>
                </a:solidFill>
              </a:rPr>
            </a:br>
            <a:r>
              <a:rPr lang="en-AU" b="1" dirty="0" smtClean="0">
                <a:solidFill>
                  <a:schemeClr val="tx1"/>
                </a:solidFill>
              </a:rPr>
              <a:t>‘</a:t>
            </a:r>
            <a:r>
              <a:rPr lang="en-AU" b="1" dirty="0" smtClean="0">
                <a:solidFill>
                  <a:schemeClr val="tx1"/>
                </a:solidFill>
              </a:rPr>
              <a:t>conflict spells the end’ ….. It does not!</a:t>
            </a:r>
            <a:br>
              <a:rPr lang="en-AU" b="1" dirty="0" smtClean="0">
                <a:solidFill>
                  <a:schemeClr val="tx1"/>
                </a:solidFill>
              </a:rPr>
            </a:br>
            <a:r>
              <a:rPr lang="en-AU" b="1" dirty="0">
                <a:solidFill>
                  <a:schemeClr val="tx1"/>
                </a:solidFill>
              </a:rPr>
              <a:t/>
            </a:r>
            <a:br>
              <a:rPr lang="en-AU" b="1" dirty="0">
                <a:solidFill>
                  <a:schemeClr val="tx1"/>
                </a:solidFill>
              </a:rPr>
            </a:br>
            <a:r>
              <a:rPr lang="en-AU" b="1" dirty="0" smtClean="0">
                <a:solidFill>
                  <a:schemeClr val="tx1"/>
                </a:solidFill>
              </a:rPr>
              <a:t>It can be and opportunity for growth and </a:t>
            </a:r>
            <a:r>
              <a:rPr lang="en-AU" b="1" dirty="0" smtClean="0">
                <a:solidFill>
                  <a:schemeClr val="tx1"/>
                </a:solidFill>
              </a:rPr>
              <a:t/>
            </a:r>
            <a:br>
              <a:rPr lang="en-AU" b="1" dirty="0" smtClean="0">
                <a:solidFill>
                  <a:schemeClr val="tx1"/>
                </a:solidFill>
              </a:rPr>
            </a:br>
            <a:r>
              <a:rPr lang="en-AU" b="1" dirty="0" smtClean="0">
                <a:solidFill>
                  <a:schemeClr val="tx1"/>
                </a:solidFill>
              </a:rPr>
              <a:t>change</a:t>
            </a:r>
            <a:r>
              <a:rPr lang="en-AU" b="1" dirty="0" smtClean="0">
                <a:solidFill>
                  <a:schemeClr val="tx1"/>
                </a:solidFill>
              </a:rPr>
              <a:t>.</a:t>
            </a:r>
            <a:br>
              <a:rPr lang="en-AU" b="1" dirty="0" smtClean="0">
                <a:solidFill>
                  <a:schemeClr val="tx1"/>
                </a:solidFill>
              </a:rPr>
            </a:br>
            <a:r>
              <a:rPr lang="en-AU" b="1" dirty="0">
                <a:solidFill>
                  <a:schemeClr val="tx1"/>
                </a:solidFill>
              </a:rPr>
              <a:t/>
            </a:r>
            <a:br>
              <a:rPr lang="en-AU" b="1" dirty="0">
                <a:solidFill>
                  <a:schemeClr val="tx1"/>
                </a:solidFill>
              </a:rPr>
            </a:br>
            <a:r>
              <a:rPr lang="en-AU" b="1" dirty="0" smtClean="0">
                <a:solidFill>
                  <a:schemeClr val="tx1"/>
                </a:solidFill>
              </a:rPr>
              <a:t>It is the stage that almost all couples must negotiate their way through to achieve the </a:t>
            </a:r>
            <a:r>
              <a:rPr lang="en-AU" b="1" dirty="0" smtClean="0">
                <a:solidFill>
                  <a:schemeClr val="tx1"/>
                </a:solidFill>
              </a:rPr>
              <a:t/>
            </a:r>
            <a:br>
              <a:rPr lang="en-AU" b="1" dirty="0" smtClean="0">
                <a:solidFill>
                  <a:schemeClr val="tx1"/>
                </a:solidFill>
              </a:rPr>
            </a:br>
            <a:r>
              <a:rPr lang="en-AU" b="1" dirty="0" smtClean="0">
                <a:solidFill>
                  <a:schemeClr val="tx1"/>
                </a:solidFill>
              </a:rPr>
              <a:t>goal </a:t>
            </a:r>
            <a:r>
              <a:rPr lang="en-AU" b="1" dirty="0" smtClean="0">
                <a:solidFill>
                  <a:schemeClr val="tx1"/>
                </a:solidFill>
              </a:rPr>
              <a:t>of a ‘good’ relationship.</a:t>
            </a:r>
            <a:endParaRPr lang="en-AU" b="1" dirty="0">
              <a:solidFill>
                <a:schemeClr val="tx1"/>
              </a:solidFill>
            </a:endParaRPr>
          </a:p>
        </p:txBody>
      </p:sp>
    </p:spTree>
    <p:extLst>
      <p:ext uri="{BB962C8B-B14F-4D97-AF65-F5344CB8AC3E}">
        <p14:creationId xmlns:p14="http://schemas.microsoft.com/office/powerpoint/2010/main" val="9039221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Stage four:  Resolution</a:t>
            </a:r>
            <a:endParaRPr lang="en-AU" b="1" dirty="0"/>
          </a:p>
        </p:txBody>
      </p:sp>
      <p:sp>
        <p:nvSpPr>
          <p:cNvPr id="3" name="Content Placeholder 2"/>
          <p:cNvSpPr>
            <a:spLocks noGrp="1"/>
          </p:cNvSpPr>
          <p:nvPr>
            <p:ph idx="1"/>
          </p:nvPr>
        </p:nvSpPr>
        <p:spPr/>
        <p:txBody>
          <a:bodyPr>
            <a:normAutofit lnSpcReduction="10000"/>
          </a:bodyPr>
          <a:lstStyle/>
          <a:p>
            <a:r>
              <a:rPr lang="en-AU" sz="3600" dirty="0" smtClean="0"/>
              <a:t> </a:t>
            </a:r>
            <a:r>
              <a:rPr lang="en-AU" sz="3600" dirty="0" smtClean="0"/>
              <a:t>In </a:t>
            </a:r>
            <a:r>
              <a:rPr lang="en-AU" sz="3600" dirty="0" smtClean="0"/>
              <a:t>this stage, conflicts are resolved </a:t>
            </a:r>
            <a:r>
              <a:rPr lang="en-AU" sz="3600" dirty="0" smtClean="0"/>
              <a:t>	through </a:t>
            </a:r>
            <a:r>
              <a:rPr lang="en-AU" sz="3600" dirty="0" smtClean="0"/>
              <a:t>communication and </a:t>
            </a:r>
            <a:r>
              <a:rPr lang="en-AU" sz="3600" dirty="0" smtClean="0"/>
              <a:t>	negotiation </a:t>
            </a:r>
            <a:r>
              <a:rPr lang="en-AU" sz="3600" dirty="0" smtClean="0"/>
              <a:t>skills;</a:t>
            </a:r>
          </a:p>
          <a:p>
            <a:r>
              <a:rPr lang="en-AU" sz="3600" dirty="0"/>
              <a:t> </a:t>
            </a:r>
            <a:r>
              <a:rPr lang="en-AU" sz="3600" dirty="0" smtClean="0"/>
              <a:t>Each </a:t>
            </a:r>
            <a:r>
              <a:rPr lang="en-AU" sz="3600" dirty="0" smtClean="0"/>
              <a:t>individual has undergone great </a:t>
            </a:r>
            <a:r>
              <a:rPr lang="en-AU" sz="3600" dirty="0" smtClean="0"/>
              <a:t>	personal </a:t>
            </a:r>
            <a:r>
              <a:rPr lang="en-AU" sz="3600" dirty="0" smtClean="0"/>
              <a:t>growth;</a:t>
            </a:r>
          </a:p>
          <a:p>
            <a:r>
              <a:rPr lang="en-AU" sz="3600" dirty="0"/>
              <a:t> </a:t>
            </a:r>
            <a:r>
              <a:rPr lang="en-AU" sz="3600" dirty="0" smtClean="0"/>
              <a:t>The </a:t>
            </a:r>
            <a:r>
              <a:rPr lang="en-AU" sz="3600" dirty="0" smtClean="0"/>
              <a:t>delights of a positive and secure </a:t>
            </a:r>
            <a:r>
              <a:rPr lang="en-AU" sz="3600" dirty="0" smtClean="0"/>
              <a:t>		relationship </a:t>
            </a:r>
            <a:r>
              <a:rPr lang="en-AU" sz="3600" dirty="0" smtClean="0"/>
              <a:t>are now enjoyed.</a:t>
            </a:r>
            <a:endParaRPr lang="en-AU" sz="3600" dirty="0"/>
          </a:p>
        </p:txBody>
      </p:sp>
    </p:spTree>
    <p:extLst>
      <p:ext uri="{BB962C8B-B14F-4D97-AF65-F5344CB8AC3E}">
        <p14:creationId xmlns:p14="http://schemas.microsoft.com/office/powerpoint/2010/main" val="25395641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6039" y="522514"/>
            <a:ext cx="8596668" cy="1320800"/>
          </a:xfrm>
        </p:spPr>
        <p:txBody>
          <a:bodyPr/>
          <a:lstStyle/>
          <a:p>
            <a:r>
              <a:rPr lang="en-AU" b="1" dirty="0" smtClean="0"/>
              <a:t>Important notes regarding resolution</a:t>
            </a:r>
            <a:endParaRPr lang="en-AU" b="1" dirty="0"/>
          </a:p>
        </p:txBody>
      </p:sp>
      <p:sp>
        <p:nvSpPr>
          <p:cNvPr id="3" name="Content Placeholder 2"/>
          <p:cNvSpPr>
            <a:spLocks noGrp="1"/>
          </p:cNvSpPr>
          <p:nvPr>
            <p:ph idx="1"/>
          </p:nvPr>
        </p:nvSpPr>
        <p:spPr>
          <a:xfrm>
            <a:off x="677334" y="1600200"/>
            <a:ext cx="10325100" cy="4660900"/>
          </a:xfrm>
        </p:spPr>
        <p:txBody>
          <a:bodyPr>
            <a:normAutofit fontScale="92500" lnSpcReduction="10000"/>
          </a:bodyPr>
          <a:lstStyle/>
          <a:p>
            <a:r>
              <a:rPr lang="en-AU" sz="3600" dirty="0" smtClean="0"/>
              <a:t> </a:t>
            </a:r>
            <a:r>
              <a:rPr lang="en-AU" sz="3600" dirty="0" smtClean="0"/>
              <a:t>Resolving </a:t>
            </a:r>
            <a:r>
              <a:rPr lang="en-AU" sz="3600" dirty="0" smtClean="0"/>
              <a:t>conflict through avoidance can </a:t>
            </a:r>
            <a:endParaRPr lang="en-AU" sz="3600" dirty="0" smtClean="0"/>
          </a:p>
          <a:p>
            <a:pPr marL="0" indent="0">
              <a:buNone/>
            </a:pPr>
            <a:r>
              <a:rPr lang="en-AU" sz="3600" dirty="0"/>
              <a:t>	</a:t>
            </a:r>
            <a:r>
              <a:rPr lang="en-AU" sz="3600" dirty="0" smtClean="0"/>
              <a:t>result in </a:t>
            </a:r>
            <a:r>
              <a:rPr lang="en-AU" sz="3600" dirty="0" smtClean="0"/>
              <a:t>a lacklustre relationship or the issues </a:t>
            </a:r>
            <a:r>
              <a:rPr lang="en-AU" sz="3600" dirty="0" smtClean="0"/>
              <a:t>   	 	resurfacing </a:t>
            </a:r>
            <a:r>
              <a:rPr lang="en-AU" sz="3600" dirty="0" smtClean="0"/>
              <a:t>at a later stage.</a:t>
            </a:r>
          </a:p>
          <a:p>
            <a:r>
              <a:rPr lang="en-AU" sz="3600" dirty="0"/>
              <a:t> </a:t>
            </a:r>
            <a:r>
              <a:rPr lang="en-AU" sz="3600" dirty="0" smtClean="0"/>
              <a:t>That </a:t>
            </a:r>
            <a:r>
              <a:rPr lang="en-AU" sz="3600" dirty="0" smtClean="0"/>
              <a:t>even if the original reason a couple came </a:t>
            </a:r>
            <a:r>
              <a:rPr lang="en-AU" sz="3600" dirty="0" smtClean="0"/>
              <a:t>  		together </a:t>
            </a:r>
            <a:r>
              <a:rPr lang="en-AU" sz="3600" dirty="0" smtClean="0"/>
              <a:t>wasn’t a ‘good’ one, the relationship </a:t>
            </a:r>
            <a:r>
              <a:rPr lang="en-AU" sz="3600" dirty="0" smtClean="0"/>
              <a:t>  	itself </a:t>
            </a:r>
            <a:r>
              <a:rPr lang="en-AU" sz="3600" dirty="0" smtClean="0"/>
              <a:t>can develop into a deep and rewarding </a:t>
            </a:r>
            <a:r>
              <a:rPr lang="en-AU" sz="3600" dirty="0" smtClean="0"/>
              <a:t>	experience</a:t>
            </a:r>
            <a:r>
              <a:rPr lang="en-AU" sz="3600" dirty="0" smtClean="0"/>
              <a:t>.</a:t>
            </a:r>
          </a:p>
          <a:p>
            <a:r>
              <a:rPr lang="en-AU" sz="3600" dirty="0"/>
              <a:t> </a:t>
            </a:r>
            <a:r>
              <a:rPr lang="en-AU" sz="3600" dirty="0" smtClean="0"/>
              <a:t>Not </a:t>
            </a:r>
            <a:r>
              <a:rPr lang="en-AU" sz="3600" dirty="0" smtClean="0"/>
              <a:t>all conflict is resolvable but this isn’t </a:t>
            </a:r>
            <a:r>
              <a:rPr lang="en-AU" sz="3600" dirty="0" smtClean="0"/>
              <a:t> 	necessarily </a:t>
            </a:r>
            <a:r>
              <a:rPr lang="en-AU" sz="3600" dirty="0" smtClean="0"/>
              <a:t>bad news.</a:t>
            </a:r>
          </a:p>
          <a:p>
            <a:endParaRPr lang="en-AU" sz="3600" dirty="0"/>
          </a:p>
        </p:txBody>
      </p:sp>
    </p:spTree>
    <p:extLst>
      <p:ext uri="{BB962C8B-B14F-4D97-AF65-F5344CB8AC3E}">
        <p14:creationId xmlns:p14="http://schemas.microsoft.com/office/powerpoint/2010/main" val="22699599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Discussion point:</a:t>
            </a:r>
            <a:endParaRPr lang="en-AU" b="1" dirty="0"/>
          </a:p>
        </p:txBody>
      </p:sp>
      <p:sp>
        <p:nvSpPr>
          <p:cNvPr id="3" name="Content Placeholder 2"/>
          <p:cNvSpPr>
            <a:spLocks noGrp="1"/>
          </p:cNvSpPr>
          <p:nvPr>
            <p:ph idx="1"/>
          </p:nvPr>
        </p:nvSpPr>
        <p:spPr/>
        <p:txBody>
          <a:bodyPr>
            <a:normAutofit/>
          </a:bodyPr>
          <a:lstStyle/>
          <a:p>
            <a:pPr marL="45720" indent="0">
              <a:buNone/>
            </a:pPr>
            <a:r>
              <a:rPr lang="en-AU" sz="3600" dirty="0" smtClean="0"/>
              <a:t>Why </a:t>
            </a:r>
            <a:r>
              <a:rPr lang="en-AU" sz="3600" dirty="0" smtClean="0"/>
              <a:t>might it be helpful for a counsellor to facilitate a conversation about stages in a relationship?</a:t>
            </a:r>
            <a:endParaRPr lang="en-AU" sz="3600" dirty="0"/>
          </a:p>
        </p:txBody>
      </p:sp>
    </p:spTree>
    <p:extLst>
      <p:ext uri="{BB962C8B-B14F-4D97-AF65-F5344CB8AC3E}">
        <p14:creationId xmlns:p14="http://schemas.microsoft.com/office/powerpoint/2010/main" val="33002401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Discussion point:</a:t>
            </a:r>
            <a:endParaRPr lang="en-AU" b="1" dirty="0"/>
          </a:p>
        </p:txBody>
      </p:sp>
      <p:sp>
        <p:nvSpPr>
          <p:cNvPr id="3" name="Content Placeholder 2"/>
          <p:cNvSpPr>
            <a:spLocks noGrp="1"/>
          </p:cNvSpPr>
          <p:nvPr>
            <p:ph idx="1"/>
          </p:nvPr>
        </p:nvSpPr>
        <p:spPr/>
        <p:txBody>
          <a:bodyPr/>
          <a:lstStyle/>
          <a:p>
            <a:pPr marL="45720" indent="0">
              <a:buNone/>
            </a:pPr>
            <a:r>
              <a:rPr lang="en-AU" sz="3600" dirty="0" smtClean="0"/>
              <a:t>At </a:t>
            </a:r>
            <a:r>
              <a:rPr lang="en-AU" sz="3600" dirty="0" smtClean="0"/>
              <a:t>what stage do you think a couple might present for counselling?</a:t>
            </a:r>
          </a:p>
          <a:p>
            <a:pPr marL="45720" indent="0">
              <a:buNone/>
            </a:pPr>
            <a:endParaRPr lang="en-AU" sz="3600" dirty="0"/>
          </a:p>
          <a:p>
            <a:pPr marL="45720" indent="0">
              <a:buNone/>
            </a:pPr>
            <a:r>
              <a:rPr lang="en-AU" sz="3600" dirty="0" smtClean="0"/>
              <a:t>Why?</a:t>
            </a:r>
            <a:endParaRPr lang="en-AU" sz="3600" dirty="0"/>
          </a:p>
        </p:txBody>
      </p:sp>
    </p:spTree>
    <p:extLst>
      <p:ext uri="{BB962C8B-B14F-4D97-AF65-F5344CB8AC3E}">
        <p14:creationId xmlns:p14="http://schemas.microsoft.com/office/powerpoint/2010/main" val="5960779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2557"/>
            <a:ext cx="10972800" cy="5753100"/>
          </a:xfrm>
        </p:spPr>
        <p:txBody>
          <a:bodyPr/>
          <a:lstStyle/>
          <a:p>
            <a:pPr algn="ctr"/>
            <a:r>
              <a:rPr lang="en-AU" b="1" i="1" dirty="0" smtClean="0"/>
              <a:t/>
            </a:r>
            <a:br>
              <a:rPr lang="en-AU" b="1" i="1" dirty="0" smtClean="0"/>
            </a:br>
            <a:r>
              <a:rPr lang="en-AU" b="1" i="1" dirty="0" smtClean="0"/>
              <a:t>Something </a:t>
            </a:r>
            <a:r>
              <a:rPr lang="en-AU" b="1" i="1" dirty="0" smtClean="0"/>
              <a:t>to consider:</a:t>
            </a:r>
            <a:br>
              <a:rPr lang="en-AU" b="1" i="1" dirty="0" smtClean="0"/>
            </a:br>
            <a:r>
              <a:rPr lang="en-AU" b="1" i="1" dirty="0"/>
              <a:t/>
            </a:r>
            <a:br>
              <a:rPr lang="en-AU" b="1" i="1" dirty="0"/>
            </a:br>
            <a:r>
              <a:rPr lang="en-AU" b="1" i="1" dirty="0" smtClean="0"/>
              <a:t>Love as promoting the well-being of </a:t>
            </a:r>
            <a:r>
              <a:rPr lang="en-AU" b="1" i="1" dirty="0" smtClean="0"/>
              <a:t/>
            </a:r>
            <a:br>
              <a:rPr lang="en-AU" b="1" i="1" dirty="0" smtClean="0"/>
            </a:br>
            <a:r>
              <a:rPr lang="en-AU" b="1" i="1" dirty="0" smtClean="0"/>
              <a:t>the ‘</a:t>
            </a:r>
            <a:r>
              <a:rPr lang="en-AU" b="1" i="1" dirty="0" smtClean="0"/>
              <a:t>other’, </a:t>
            </a:r>
            <a:br>
              <a:rPr lang="en-AU" b="1" i="1" dirty="0" smtClean="0"/>
            </a:br>
            <a:r>
              <a:rPr lang="en-AU" b="1" i="1" dirty="0"/>
              <a:t/>
            </a:r>
            <a:br>
              <a:rPr lang="en-AU" b="1" i="1" dirty="0"/>
            </a:br>
            <a:r>
              <a:rPr lang="en-AU" b="1" i="1" dirty="0" smtClean="0"/>
              <a:t>and</a:t>
            </a:r>
            <a:br>
              <a:rPr lang="en-AU" b="1" i="1" dirty="0" smtClean="0"/>
            </a:br>
            <a:r>
              <a:rPr lang="en-AU" b="1" i="1" dirty="0"/>
              <a:t/>
            </a:r>
            <a:br>
              <a:rPr lang="en-AU" b="1" i="1" dirty="0"/>
            </a:br>
            <a:r>
              <a:rPr lang="en-AU" b="1" i="1" dirty="0" smtClean="0"/>
              <a:t>Love as a choice and not a compulsion.</a:t>
            </a:r>
            <a:endParaRPr lang="en-AU" b="1" i="1" dirty="0"/>
          </a:p>
        </p:txBody>
      </p:sp>
    </p:spTree>
    <p:extLst>
      <p:ext uri="{BB962C8B-B14F-4D97-AF65-F5344CB8AC3E}">
        <p14:creationId xmlns:p14="http://schemas.microsoft.com/office/powerpoint/2010/main" val="36106242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2628" y="840014"/>
            <a:ext cx="10121900" cy="5651500"/>
          </a:xfrm>
        </p:spPr>
        <p:txBody>
          <a:bodyPr/>
          <a:lstStyle/>
          <a:p>
            <a:pPr algn="ctr"/>
            <a:r>
              <a:rPr lang="en-AU" sz="28700" b="1" dirty="0" smtClean="0"/>
              <a:t>?</a:t>
            </a:r>
            <a:br>
              <a:rPr lang="en-AU" sz="28700" b="1" dirty="0" smtClean="0"/>
            </a:br>
            <a:r>
              <a:rPr lang="en-AU" b="1" dirty="0" smtClean="0"/>
              <a:t/>
            </a:r>
            <a:br>
              <a:rPr lang="en-AU" b="1" dirty="0" smtClean="0"/>
            </a:br>
            <a:endParaRPr lang="en-AU" b="1" dirty="0"/>
          </a:p>
        </p:txBody>
      </p:sp>
    </p:spTree>
    <p:extLst>
      <p:ext uri="{BB962C8B-B14F-4D97-AF65-F5344CB8AC3E}">
        <p14:creationId xmlns:p14="http://schemas.microsoft.com/office/powerpoint/2010/main" val="7837646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6686"/>
            <a:ext cx="10087377" cy="5263166"/>
          </a:xfrm>
        </p:spPr>
        <p:txBody>
          <a:bodyPr>
            <a:normAutofit/>
          </a:bodyPr>
          <a:lstStyle/>
          <a:p>
            <a:pPr algn="ctr"/>
            <a:r>
              <a:rPr lang="en-AU" sz="7200" b="1" dirty="0" smtClean="0"/>
              <a:t>Why is it important to facilitate conversations about </a:t>
            </a:r>
            <a:br>
              <a:rPr lang="en-AU" sz="7200" b="1" dirty="0" smtClean="0"/>
            </a:br>
            <a:r>
              <a:rPr lang="en-AU" sz="7200" b="1" dirty="0" smtClean="0"/>
              <a:t>relationship stages?</a:t>
            </a:r>
            <a:endParaRPr lang="en-AU" sz="7200" b="1" dirty="0"/>
          </a:p>
        </p:txBody>
      </p:sp>
    </p:spTree>
    <p:extLst>
      <p:ext uri="{BB962C8B-B14F-4D97-AF65-F5344CB8AC3E}">
        <p14:creationId xmlns:p14="http://schemas.microsoft.com/office/powerpoint/2010/main" val="40600645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It is important to have conversations about relationship stages because:</a:t>
            </a:r>
            <a:endParaRPr lang="en-AU" b="1" dirty="0"/>
          </a:p>
        </p:txBody>
      </p:sp>
      <p:sp>
        <p:nvSpPr>
          <p:cNvPr id="3" name="Content Placeholder 2"/>
          <p:cNvSpPr>
            <a:spLocks noGrp="1"/>
          </p:cNvSpPr>
          <p:nvPr>
            <p:ph idx="1"/>
          </p:nvPr>
        </p:nvSpPr>
        <p:spPr/>
        <p:txBody>
          <a:bodyPr>
            <a:normAutofit fontScale="85000" lnSpcReduction="10000"/>
          </a:bodyPr>
          <a:lstStyle/>
          <a:p>
            <a:r>
              <a:rPr lang="en-AU" sz="3600" dirty="0" smtClean="0"/>
              <a:t> it </a:t>
            </a:r>
            <a:r>
              <a:rPr lang="en-AU" sz="3600" dirty="0" smtClean="0"/>
              <a:t>helps couples understand what is </a:t>
            </a:r>
            <a:r>
              <a:rPr lang="en-AU" sz="3600" dirty="0" smtClean="0"/>
              <a:t>        	happening </a:t>
            </a:r>
            <a:r>
              <a:rPr lang="en-AU" sz="3600" dirty="0" smtClean="0"/>
              <a:t>in their relationship;</a:t>
            </a:r>
          </a:p>
          <a:p>
            <a:r>
              <a:rPr lang="en-AU" sz="3600" dirty="0" smtClean="0"/>
              <a:t> it </a:t>
            </a:r>
            <a:r>
              <a:rPr lang="en-AU" sz="3600" dirty="0" smtClean="0"/>
              <a:t>leads to more realistic expectations;</a:t>
            </a:r>
          </a:p>
          <a:p>
            <a:r>
              <a:rPr lang="en-AU" sz="3600" dirty="0" smtClean="0"/>
              <a:t> </a:t>
            </a:r>
            <a:r>
              <a:rPr lang="en-AU" sz="3600" dirty="0" smtClean="0"/>
              <a:t>it contributes to more satisfying </a:t>
            </a:r>
            <a:r>
              <a:rPr lang="en-AU" sz="3600" dirty="0" smtClean="0"/>
              <a:t>		  			</a:t>
            </a:r>
          </a:p>
          <a:p>
            <a:pPr marL="0" indent="0">
              <a:buNone/>
            </a:pPr>
            <a:r>
              <a:rPr lang="en-AU" sz="3600" dirty="0"/>
              <a:t>	</a:t>
            </a:r>
            <a:r>
              <a:rPr lang="en-AU" sz="3600" dirty="0" smtClean="0"/>
              <a:t>relationships</a:t>
            </a:r>
            <a:r>
              <a:rPr lang="en-AU" sz="3600" dirty="0" smtClean="0"/>
              <a:t>;</a:t>
            </a:r>
          </a:p>
          <a:p>
            <a:r>
              <a:rPr lang="en-AU" sz="3600" dirty="0"/>
              <a:t> </a:t>
            </a:r>
            <a:r>
              <a:rPr lang="en-AU" sz="3600" dirty="0" smtClean="0"/>
              <a:t>it </a:t>
            </a:r>
            <a:r>
              <a:rPr lang="en-AU" sz="3600" dirty="0" smtClean="0"/>
              <a:t>can enhance understanding, and</a:t>
            </a:r>
          </a:p>
          <a:p>
            <a:r>
              <a:rPr lang="en-AU" sz="3600" dirty="0"/>
              <a:t> </a:t>
            </a:r>
            <a:r>
              <a:rPr lang="en-AU" sz="3600" dirty="0" smtClean="0"/>
              <a:t>promote </a:t>
            </a:r>
            <a:r>
              <a:rPr lang="en-AU" sz="3600" dirty="0" smtClean="0"/>
              <a:t>closeness </a:t>
            </a:r>
            <a:endParaRPr lang="en-AU" sz="3600" dirty="0"/>
          </a:p>
        </p:txBody>
      </p:sp>
    </p:spTree>
    <p:extLst>
      <p:ext uri="{BB962C8B-B14F-4D97-AF65-F5344CB8AC3E}">
        <p14:creationId xmlns:p14="http://schemas.microsoft.com/office/powerpoint/2010/main" val="41736188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0529"/>
            <a:ext cx="10833100" cy="5740400"/>
          </a:xfrm>
        </p:spPr>
        <p:txBody>
          <a:bodyPr>
            <a:normAutofit/>
          </a:bodyPr>
          <a:lstStyle/>
          <a:p>
            <a:pPr algn="ctr"/>
            <a:r>
              <a:rPr lang="en-AU" sz="7200" b="1" dirty="0" smtClean="0"/>
              <a:t/>
            </a:r>
            <a:br>
              <a:rPr lang="en-AU" sz="7200" b="1" dirty="0" smtClean="0"/>
            </a:br>
            <a:r>
              <a:rPr lang="en-AU" sz="7200" b="1" dirty="0" smtClean="0"/>
              <a:t>The </a:t>
            </a:r>
            <a:r>
              <a:rPr lang="en-AU" sz="7200" b="1" dirty="0" smtClean="0"/>
              <a:t>four stages of </a:t>
            </a:r>
            <a:br>
              <a:rPr lang="en-AU" sz="7200" b="1" dirty="0" smtClean="0"/>
            </a:br>
            <a:r>
              <a:rPr lang="en-AU" sz="7200" b="1" dirty="0"/>
              <a:t/>
            </a:r>
            <a:br>
              <a:rPr lang="en-AU" sz="7200" b="1" dirty="0"/>
            </a:br>
            <a:r>
              <a:rPr lang="en-AU" sz="7200" b="1" dirty="0" smtClean="0"/>
              <a:t>relationships</a:t>
            </a:r>
            <a:endParaRPr lang="en-AU" sz="7200" b="1" dirty="0"/>
          </a:p>
        </p:txBody>
      </p:sp>
    </p:spTree>
    <p:extLst>
      <p:ext uri="{BB962C8B-B14F-4D97-AF65-F5344CB8AC3E}">
        <p14:creationId xmlns:p14="http://schemas.microsoft.com/office/powerpoint/2010/main" val="1010600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Stage One:  Courtship</a:t>
            </a:r>
            <a:endParaRPr lang="en-AU" b="1" dirty="0"/>
          </a:p>
        </p:txBody>
      </p:sp>
      <p:sp>
        <p:nvSpPr>
          <p:cNvPr id="3" name="Content Placeholder 2"/>
          <p:cNvSpPr>
            <a:spLocks noGrp="1"/>
          </p:cNvSpPr>
          <p:nvPr>
            <p:ph idx="1"/>
          </p:nvPr>
        </p:nvSpPr>
        <p:spPr/>
        <p:txBody>
          <a:bodyPr>
            <a:normAutofit fontScale="77500" lnSpcReduction="20000"/>
          </a:bodyPr>
          <a:lstStyle/>
          <a:p>
            <a:r>
              <a:rPr lang="en-AU" sz="3600" dirty="0" smtClean="0"/>
              <a:t> </a:t>
            </a:r>
            <a:r>
              <a:rPr lang="en-AU" sz="3600" dirty="0" smtClean="0"/>
              <a:t>Sometimes </a:t>
            </a:r>
            <a:r>
              <a:rPr lang="en-AU" sz="3600" dirty="0" smtClean="0"/>
              <a:t>called the ‘in love’ or ‘in lust’ stage.</a:t>
            </a:r>
          </a:p>
          <a:p>
            <a:r>
              <a:rPr lang="en-AU" sz="3600" dirty="0"/>
              <a:t> </a:t>
            </a:r>
            <a:r>
              <a:rPr lang="en-AU" sz="3600" dirty="0" smtClean="0"/>
              <a:t>It </a:t>
            </a:r>
            <a:r>
              <a:rPr lang="en-AU" sz="3600" dirty="0" smtClean="0"/>
              <a:t>can be an exhilarating and thrilling experience.</a:t>
            </a:r>
          </a:p>
          <a:p>
            <a:r>
              <a:rPr lang="en-AU" sz="3600" dirty="0"/>
              <a:t> </a:t>
            </a:r>
            <a:r>
              <a:rPr lang="en-AU" sz="3600" dirty="0" smtClean="0"/>
              <a:t>Each </a:t>
            </a:r>
            <a:r>
              <a:rPr lang="en-AU" sz="3600" dirty="0" smtClean="0"/>
              <a:t>person presents the best parts of </a:t>
            </a:r>
            <a:r>
              <a:rPr lang="en-AU" sz="3600" dirty="0" smtClean="0"/>
              <a:t> 	themselves</a:t>
            </a:r>
            <a:r>
              <a:rPr lang="en-AU" sz="3600" dirty="0" smtClean="0"/>
              <a:t>.</a:t>
            </a:r>
          </a:p>
          <a:p>
            <a:r>
              <a:rPr lang="en-AU" sz="3600" dirty="0"/>
              <a:t> </a:t>
            </a:r>
            <a:r>
              <a:rPr lang="en-AU" sz="3600" dirty="0" smtClean="0"/>
              <a:t>Each </a:t>
            </a:r>
            <a:r>
              <a:rPr lang="en-AU" sz="3600" dirty="0" smtClean="0"/>
              <a:t>person often idealises the other.</a:t>
            </a:r>
          </a:p>
          <a:p>
            <a:r>
              <a:rPr lang="en-AU" sz="3600" dirty="0"/>
              <a:t> </a:t>
            </a:r>
            <a:r>
              <a:rPr lang="en-AU" sz="3600" dirty="0" smtClean="0"/>
              <a:t>Can </a:t>
            </a:r>
            <a:r>
              <a:rPr lang="en-AU" sz="3600" dirty="0" smtClean="0"/>
              <a:t>be blinded to faults and problems that may </a:t>
            </a:r>
            <a:r>
              <a:rPr lang="en-AU" sz="3600" dirty="0" smtClean="0"/>
              <a:t>	exist</a:t>
            </a:r>
            <a:r>
              <a:rPr lang="en-AU" sz="3600" dirty="0" smtClean="0"/>
              <a:t>. </a:t>
            </a:r>
            <a:endParaRPr lang="en-AU" sz="3600" dirty="0"/>
          </a:p>
        </p:txBody>
      </p:sp>
    </p:spTree>
    <p:extLst>
      <p:ext uri="{BB962C8B-B14F-4D97-AF65-F5344CB8AC3E}">
        <p14:creationId xmlns:p14="http://schemas.microsoft.com/office/powerpoint/2010/main" val="29578004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5772" y="645160"/>
            <a:ext cx="8596668" cy="1320800"/>
          </a:xfrm>
        </p:spPr>
        <p:txBody>
          <a:bodyPr/>
          <a:lstStyle/>
          <a:p>
            <a:r>
              <a:rPr lang="en-AU" b="1" dirty="0" smtClean="0"/>
              <a:t>Stage two:  Honeymoon</a:t>
            </a:r>
            <a:endParaRPr lang="en-AU" b="1" dirty="0"/>
          </a:p>
        </p:txBody>
      </p:sp>
      <p:sp>
        <p:nvSpPr>
          <p:cNvPr id="3" name="Content Placeholder 2"/>
          <p:cNvSpPr>
            <a:spLocks noGrp="1"/>
          </p:cNvSpPr>
          <p:nvPr>
            <p:ph idx="1"/>
          </p:nvPr>
        </p:nvSpPr>
        <p:spPr>
          <a:xfrm>
            <a:off x="275772" y="1965960"/>
            <a:ext cx="10854400" cy="4485640"/>
          </a:xfrm>
        </p:spPr>
        <p:txBody>
          <a:bodyPr>
            <a:normAutofit fontScale="92500" lnSpcReduction="10000"/>
          </a:bodyPr>
          <a:lstStyle/>
          <a:p>
            <a:r>
              <a:rPr lang="en-AU" sz="3600" dirty="0" smtClean="0"/>
              <a:t>The </a:t>
            </a:r>
            <a:r>
              <a:rPr lang="en-AU" sz="3600" dirty="0" smtClean="0"/>
              <a:t>intoxicating effects of romantic love during the courtship stage are starting to wear off.</a:t>
            </a:r>
          </a:p>
          <a:p>
            <a:r>
              <a:rPr lang="en-AU" sz="3600" dirty="0" smtClean="0"/>
              <a:t> Each </a:t>
            </a:r>
            <a:r>
              <a:rPr lang="en-AU" sz="3600" dirty="0" smtClean="0"/>
              <a:t>person is unwillingly beginning to see that </a:t>
            </a:r>
            <a:r>
              <a:rPr lang="en-AU" sz="3600" dirty="0" smtClean="0"/>
              <a:t> 	their </a:t>
            </a:r>
            <a:r>
              <a:rPr lang="en-AU" sz="3600" dirty="0" smtClean="0"/>
              <a:t>chosen partner may not be perfect in every </a:t>
            </a:r>
            <a:r>
              <a:rPr lang="en-AU" sz="3600" dirty="0" smtClean="0"/>
              <a:t>	way</a:t>
            </a:r>
            <a:r>
              <a:rPr lang="en-AU" sz="3600" dirty="0" smtClean="0"/>
              <a:t>.</a:t>
            </a:r>
          </a:p>
          <a:p>
            <a:r>
              <a:rPr lang="en-AU" sz="3600" dirty="0"/>
              <a:t> </a:t>
            </a:r>
            <a:r>
              <a:rPr lang="en-AU" sz="3600" dirty="0" smtClean="0"/>
              <a:t>Some </a:t>
            </a:r>
            <a:r>
              <a:rPr lang="en-AU" sz="3600" dirty="0" smtClean="0"/>
              <a:t>people may expect that romantic love will </a:t>
            </a:r>
            <a:r>
              <a:rPr lang="en-AU" sz="3600" dirty="0" smtClean="0"/>
              <a:t>	last </a:t>
            </a:r>
            <a:r>
              <a:rPr lang="en-AU" sz="3600" dirty="0" smtClean="0"/>
              <a:t>forever, or</a:t>
            </a:r>
          </a:p>
          <a:p>
            <a:r>
              <a:rPr lang="en-AU" sz="3600" dirty="0"/>
              <a:t> </a:t>
            </a:r>
            <a:r>
              <a:rPr lang="en-AU" sz="3600" dirty="0" smtClean="0"/>
              <a:t>Normal </a:t>
            </a:r>
            <a:r>
              <a:rPr lang="en-AU" sz="3600" dirty="0" smtClean="0"/>
              <a:t>differences are beginning to emerge.</a:t>
            </a:r>
          </a:p>
          <a:p>
            <a:endParaRPr lang="en-AU" sz="3600" dirty="0"/>
          </a:p>
        </p:txBody>
      </p:sp>
    </p:spTree>
    <p:extLst>
      <p:ext uri="{BB962C8B-B14F-4D97-AF65-F5344CB8AC3E}">
        <p14:creationId xmlns:p14="http://schemas.microsoft.com/office/powerpoint/2010/main" val="24588562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Stage three:  Conflict</a:t>
            </a:r>
            <a:endParaRPr lang="en-AU" b="1" dirty="0"/>
          </a:p>
        </p:txBody>
      </p:sp>
      <p:sp>
        <p:nvSpPr>
          <p:cNvPr id="3" name="Content Placeholder 2"/>
          <p:cNvSpPr>
            <a:spLocks noGrp="1"/>
          </p:cNvSpPr>
          <p:nvPr>
            <p:ph idx="1"/>
          </p:nvPr>
        </p:nvSpPr>
        <p:spPr/>
        <p:txBody>
          <a:bodyPr>
            <a:normAutofit/>
          </a:bodyPr>
          <a:lstStyle/>
          <a:p>
            <a:r>
              <a:rPr lang="en-AU" sz="3600" dirty="0"/>
              <a:t> </a:t>
            </a:r>
            <a:r>
              <a:rPr lang="en-AU" sz="3600" dirty="0" smtClean="0"/>
              <a:t>Conflict </a:t>
            </a:r>
            <a:r>
              <a:rPr lang="en-AU" sz="3600" dirty="0" smtClean="0"/>
              <a:t>occurs when each person </a:t>
            </a:r>
            <a:r>
              <a:rPr lang="en-AU" sz="3600" dirty="0" smtClean="0"/>
              <a:t>	begins </a:t>
            </a:r>
            <a:r>
              <a:rPr lang="en-AU" sz="3600" dirty="0" smtClean="0"/>
              <a:t>to struggle for individuality and </a:t>
            </a:r>
            <a:r>
              <a:rPr lang="en-AU" sz="3600" dirty="0" smtClean="0"/>
              <a:t>	have </a:t>
            </a:r>
            <a:r>
              <a:rPr lang="en-AU" sz="3600" dirty="0" smtClean="0"/>
              <a:t>his or her own needs met.</a:t>
            </a:r>
          </a:p>
          <a:p>
            <a:r>
              <a:rPr lang="en-AU" sz="3600" dirty="0"/>
              <a:t> </a:t>
            </a:r>
            <a:r>
              <a:rPr lang="en-AU" sz="3600" dirty="0" smtClean="0"/>
              <a:t>Disillusionment </a:t>
            </a:r>
            <a:r>
              <a:rPr lang="en-AU" sz="3600" dirty="0" smtClean="0"/>
              <a:t>with the promises </a:t>
            </a:r>
            <a:r>
              <a:rPr lang="en-AU" sz="3600" dirty="0" smtClean="0"/>
              <a:t>	romantic </a:t>
            </a:r>
            <a:r>
              <a:rPr lang="en-AU" sz="3600" dirty="0" smtClean="0"/>
              <a:t>love seemed to offer is then </a:t>
            </a:r>
            <a:r>
              <a:rPr lang="en-AU" sz="3600" dirty="0" smtClean="0"/>
              <a:t>	complete</a:t>
            </a:r>
            <a:r>
              <a:rPr lang="en-AU" sz="3600" dirty="0" smtClean="0"/>
              <a:t>.</a:t>
            </a:r>
          </a:p>
          <a:p>
            <a:pPr marL="45720" indent="0">
              <a:buNone/>
            </a:pPr>
            <a:endParaRPr lang="en-AU" sz="3600" dirty="0"/>
          </a:p>
        </p:txBody>
      </p:sp>
    </p:spTree>
    <p:extLst>
      <p:ext uri="{BB962C8B-B14F-4D97-AF65-F5344CB8AC3E}">
        <p14:creationId xmlns:p14="http://schemas.microsoft.com/office/powerpoint/2010/main" val="14103472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Stage three:  Conflict </a:t>
            </a:r>
            <a:r>
              <a:rPr lang="en-AU" b="1" dirty="0" err="1" smtClean="0"/>
              <a:t>cont</a:t>
            </a:r>
            <a:endParaRPr lang="en-AU" b="1" dirty="0"/>
          </a:p>
        </p:txBody>
      </p:sp>
      <p:sp>
        <p:nvSpPr>
          <p:cNvPr id="3" name="Content Placeholder 2"/>
          <p:cNvSpPr>
            <a:spLocks noGrp="1"/>
          </p:cNvSpPr>
          <p:nvPr>
            <p:ph idx="1"/>
          </p:nvPr>
        </p:nvSpPr>
        <p:spPr/>
        <p:txBody>
          <a:bodyPr>
            <a:normAutofit lnSpcReduction="10000"/>
          </a:bodyPr>
          <a:lstStyle/>
          <a:p>
            <a:r>
              <a:rPr lang="en-AU" sz="3600" dirty="0"/>
              <a:t> People often think that if only the </a:t>
            </a:r>
            <a:r>
              <a:rPr lang="en-AU" sz="3600" dirty="0" smtClean="0"/>
              <a:t>	other </a:t>
            </a:r>
            <a:r>
              <a:rPr lang="en-AU" sz="3600" dirty="0"/>
              <a:t>person would change, then </a:t>
            </a:r>
            <a:r>
              <a:rPr lang="en-AU" sz="3600" dirty="0" smtClean="0"/>
              <a:t>	romantic </a:t>
            </a:r>
            <a:r>
              <a:rPr lang="en-AU" sz="3600" dirty="0"/>
              <a:t>love would </a:t>
            </a:r>
            <a:r>
              <a:rPr lang="en-AU" sz="3600" dirty="0" smtClean="0"/>
              <a:t>re-appear …. </a:t>
            </a:r>
            <a:r>
              <a:rPr lang="en-AU" sz="3600" dirty="0" smtClean="0"/>
              <a:t>	</a:t>
            </a:r>
            <a:r>
              <a:rPr lang="en-AU" sz="3600" dirty="0"/>
              <a:t>t</a:t>
            </a:r>
            <a:r>
              <a:rPr lang="en-AU" sz="3600" dirty="0" smtClean="0"/>
              <a:t>hey </a:t>
            </a:r>
            <a:r>
              <a:rPr lang="en-AU" sz="3600" dirty="0" smtClean="0"/>
              <a:t>are mistaken.</a:t>
            </a:r>
          </a:p>
          <a:p>
            <a:r>
              <a:rPr lang="en-AU" sz="3600" dirty="0"/>
              <a:t> </a:t>
            </a:r>
            <a:r>
              <a:rPr lang="en-AU" sz="3600" dirty="0" smtClean="0"/>
              <a:t>One </a:t>
            </a:r>
            <a:r>
              <a:rPr lang="en-AU" sz="3600" dirty="0" smtClean="0"/>
              <a:t>or the other partner may also </a:t>
            </a:r>
            <a:r>
              <a:rPr lang="en-AU" sz="3600" dirty="0" smtClean="0"/>
              <a:t>	think</a:t>
            </a:r>
            <a:r>
              <a:rPr lang="en-AU" sz="3600" dirty="0" smtClean="0"/>
              <a:t>:  it’s all been a terrible mistake </a:t>
            </a:r>
            <a:r>
              <a:rPr lang="en-AU" sz="3600" dirty="0" smtClean="0"/>
              <a:t>	….. </a:t>
            </a:r>
            <a:r>
              <a:rPr lang="en-AU" sz="3600" dirty="0" smtClean="0"/>
              <a:t>I shouldn’t have married him/her.</a:t>
            </a:r>
            <a:endParaRPr lang="en-AU" sz="3600" dirty="0"/>
          </a:p>
        </p:txBody>
      </p:sp>
    </p:spTree>
    <p:extLst>
      <p:ext uri="{BB962C8B-B14F-4D97-AF65-F5344CB8AC3E}">
        <p14:creationId xmlns:p14="http://schemas.microsoft.com/office/powerpoint/2010/main" val="25269901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Stage three:  Conflict </a:t>
            </a:r>
            <a:r>
              <a:rPr lang="en-AU" b="1" dirty="0" err="1" smtClean="0"/>
              <a:t>cont</a:t>
            </a:r>
            <a:endParaRPr lang="en-AU" b="1" dirty="0"/>
          </a:p>
        </p:txBody>
      </p:sp>
      <p:sp>
        <p:nvSpPr>
          <p:cNvPr id="3" name="Content Placeholder 2"/>
          <p:cNvSpPr>
            <a:spLocks noGrp="1"/>
          </p:cNvSpPr>
          <p:nvPr>
            <p:ph idx="1"/>
          </p:nvPr>
        </p:nvSpPr>
        <p:spPr/>
        <p:txBody>
          <a:bodyPr>
            <a:normAutofit/>
          </a:bodyPr>
          <a:lstStyle/>
          <a:p>
            <a:r>
              <a:rPr lang="en-AU" sz="3600" dirty="0">
                <a:solidFill>
                  <a:schemeClr val="accent1"/>
                </a:solidFill>
              </a:rPr>
              <a:t> </a:t>
            </a:r>
            <a:r>
              <a:rPr lang="en-AU" sz="3600" dirty="0" smtClean="0">
                <a:solidFill>
                  <a:schemeClr val="tx1"/>
                </a:solidFill>
              </a:rPr>
              <a:t>When </a:t>
            </a:r>
            <a:r>
              <a:rPr lang="en-AU" sz="3600" dirty="0" smtClean="0">
                <a:solidFill>
                  <a:schemeClr val="tx1"/>
                </a:solidFill>
              </a:rPr>
              <a:t>people end their relationships, </a:t>
            </a:r>
            <a:r>
              <a:rPr lang="en-AU" sz="3600" dirty="0" smtClean="0">
                <a:solidFill>
                  <a:schemeClr val="tx1"/>
                </a:solidFill>
              </a:rPr>
              <a:t>	it </a:t>
            </a:r>
            <a:r>
              <a:rPr lang="en-AU" sz="3600" dirty="0" smtClean="0">
                <a:solidFill>
                  <a:schemeClr val="tx1"/>
                </a:solidFill>
              </a:rPr>
              <a:t>is almost always during the conflict </a:t>
            </a:r>
            <a:r>
              <a:rPr lang="en-AU" sz="3600" dirty="0" smtClean="0">
                <a:solidFill>
                  <a:schemeClr val="tx1"/>
                </a:solidFill>
              </a:rPr>
              <a:t>	stage</a:t>
            </a:r>
            <a:r>
              <a:rPr lang="en-AU" sz="3600" dirty="0" smtClean="0">
                <a:solidFill>
                  <a:schemeClr val="tx1"/>
                </a:solidFill>
              </a:rPr>
              <a:t>.</a:t>
            </a:r>
          </a:p>
          <a:p>
            <a:r>
              <a:rPr lang="en-AU" sz="3600" dirty="0">
                <a:solidFill>
                  <a:schemeClr val="accent1"/>
                </a:solidFill>
              </a:rPr>
              <a:t> </a:t>
            </a:r>
            <a:r>
              <a:rPr lang="en-AU" sz="3600" dirty="0" smtClean="0">
                <a:solidFill>
                  <a:schemeClr val="tx1"/>
                </a:solidFill>
              </a:rPr>
              <a:t>The </a:t>
            </a:r>
            <a:r>
              <a:rPr lang="en-AU" sz="3600" dirty="0" smtClean="0">
                <a:solidFill>
                  <a:schemeClr val="tx1"/>
                </a:solidFill>
              </a:rPr>
              <a:t>conflict may in the form of open </a:t>
            </a:r>
            <a:r>
              <a:rPr lang="en-AU" sz="3600" dirty="0" smtClean="0">
                <a:solidFill>
                  <a:schemeClr val="tx1"/>
                </a:solidFill>
              </a:rPr>
              <a:t>	warfare </a:t>
            </a:r>
            <a:r>
              <a:rPr lang="en-AU" sz="3600" dirty="0" smtClean="0">
                <a:solidFill>
                  <a:schemeClr val="tx1"/>
                </a:solidFill>
              </a:rPr>
              <a:t>or seething resentment.</a:t>
            </a:r>
            <a:endParaRPr lang="en-AU" sz="3600" dirty="0">
              <a:solidFill>
                <a:schemeClr val="tx1"/>
              </a:solidFill>
            </a:endParaRPr>
          </a:p>
        </p:txBody>
      </p:sp>
    </p:spTree>
    <p:extLst>
      <p:ext uri="{BB962C8B-B14F-4D97-AF65-F5344CB8AC3E}">
        <p14:creationId xmlns:p14="http://schemas.microsoft.com/office/powerpoint/2010/main" val="259108621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119</TotalTime>
  <Words>199</Words>
  <Application>Microsoft Office PowerPoint</Application>
  <PresentationFormat>Widescreen</PresentationFormat>
  <Paragraphs>48</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Trebuchet MS</vt:lpstr>
      <vt:lpstr>Wingdings 3</vt:lpstr>
      <vt:lpstr>Facet</vt:lpstr>
      <vt:lpstr>Facilitating conversations about  Stages in a Couple Relationship   Presented by:  Serena Griggs</vt:lpstr>
      <vt:lpstr>Why is it important to facilitate conversations about  relationship stages?</vt:lpstr>
      <vt:lpstr>It is important to have conversations about relationship stages because:</vt:lpstr>
      <vt:lpstr> The four stages of   relationships</vt:lpstr>
      <vt:lpstr>Stage One:  Courtship</vt:lpstr>
      <vt:lpstr>Stage two:  Honeymoon</vt:lpstr>
      <vt:lpstr>Stage three:  Conflict</vt:lpstr>
      <vt:lpstr>Stage three:  Conflict cont</vt:lpstr>
      <vt:lpstr>Stage three:  Conflict cont</vt:lpstr>
      <vt:lpstr>It seems that many people believe that  ‘conflict spells the end’ ….. It does not!  It can be and opportunity for growth and  change.  It is the stage that almost all couples must negotiate their way through to achieve the  goal of a ‘good’ relationship.</vt:lpstr>
      <vt:lpstr>Stage four:  Resolution</vt:lpstr>
      <vt:lpstr>Important notes regarding resolution</vt:lpstr>
      <vt:lpstr>Discussion point:</vt:lpstr>
      <vt:lpstr>Discussion point:</vt:lpstr>
      <vt:lpstr> Something to consider:  Love as promoting the well-being of  the ‘other’,   and  Love as a choice and not a compulsion.</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Facilitate an understanding of the stages in a relationship</dc:title>
  <dc:creator>Serena Griggs</dc:creator>
  <cp:lastModifiedBy>Serena Griggs</cp:lastModifiedBy>
  <cp:revision>15</cp:revision>
  <dcterms:created xsi:type="dcterms:W3CDTF">2014-10-22T14:56:41Z</dcterms:created>
  <dcterms:modified xsi:type="dcterms:W3CDTF">2015-08-15T10:39:27Z</dcterms:modified>
</cp:coreProperties>
</file>